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ccfc7cdf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ccfc7cdf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9d540df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9d540df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e888310d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e888310d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ccfc7cdf9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ccfc7cdf9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e888310d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e888310d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e888310d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e888310d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e888310d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e888310d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ccfc7cdf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ccfc7cdf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ccfc7cdf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ccfc7cdf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e888310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e888310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e888310d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e888310d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e888310d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e888310d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e888310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e888310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e888310d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e888310d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e888310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e888310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e888310d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e888310d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e888310d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e888310d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ijert.org/research/effective-emotion-recognitionof-expressions-from-facial-featuresIJERTCONV5IS06002.pdf" TargetMode="External"/><Relationship Id="rId4" Type="http://schemas.openxmlformats.org/officeDocument/2006/relationships/hyperlink" Target="https://www.ijeat.org/wp-content/uploads/papers/v8i6S/F10190886S19.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FACIAL EMOTION DETECTION</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ZATAKIYA DEEP 18BCE0090 </a:t>
            </a:r>
            <a:endParaRPr/>
          </a:p>
          <a:p>
            <a:pPr indent="0" lvl="0" marL="0" rtl="0" algn="l">
              <a:spcBef>
                <a:spcPts val="0"/>
              </a:spcBef>
              <a:spcAft>
                <a:spcPts val="0"/>
              </a:spcAft>
              <a:buNone/>
            </a:pPr>
            <a:r>
              <a:rPr lang="en"/>
              <a:t>SOUMYA VISHWAKARMA 18BCB0086</a:t>
            </a:r>
            <a:endParaRPr/>
          </a:p>
        </p:txBody>
      </p:sp>
      <p:sp>
        <p:nvSpPr>
          <p:cNvPr id="279" name="Google Shape;279;p13"/>
          <p:cNvSpPr txBox="1"/>
          <p:nvPr/>
        </p:nvSpPr>
        <p:spPr>
          <a:xfrm>
            <a:off x="964400" y="964400"/>
            <a:ext cx="733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FFFFFF"/>
              </a:solidFill>
              <a:latin typeface="Nunito"/>
              <a:ea typeface="Nunito"/>
              <a:cs typeface="Nunito"/>
              <a:sym typeface="Nunito"/>
            </a:endParaRPr>
          </a:p>
          <a:p>
            <a:pPr indent="0" lvl="0" marL="0" rtl="0" algn="l">
              <a:spcBef>
                <a:spcPts val="0"/>
              </a:spcBef>
              <a:spcAft>
                <a:spcPts val="0"/>
              </a:spcAft>
              <a:buNone/>
            </a:pPr>
            <a:r>
              <a:rPr b="1" lang="en">
                <a:solidFill>
                  <a:srgbClr val="FFFFFF"/>
                </a:solidFill>
                <a:latin typeface="Nunito"/>
                <a:ea typeface="Nunito"/>
                <a:cs typeface="Nunito"/>
                <a:sym typeface="Nunito"/>
              </a:rPr>
              <a:t>Image Processing (CSE4019) J COMPONENT REVIEW 3</a:t>
            </a:r>
            <a:endParaRPr b="1">
              <a:solidFill>
                <a:srgbClr val="FFFFFF"/>
              </a:solidFill>
              <a:latin typeface="Nunito"/>
              <a:ea typeface="Nunito"/>
              <a:cs typeface="Nunito"/>
              <a:sym typeface="Nunito"/>
            </a:endParaRPr>
          </a:p>
          <a:p>
            <a:pPr indent="0" lvl="0" marL="0" rtl="0" algn="l">
              <a:spcBef>
                <a:spcPts val="0"/>
              </a:spcBef>
              <a:spcAft>
                <a:spcPts val="0"/>
              </a:spcAft>
              <a:buNone/>
            </a:pPr>
            <a:r>
              <a:rPr b="1" lang="en">
                <a:solidFill>
                  <a:srgbClr val="FFFFFF"/>
                </a:solidFill>
                <a:latin typeface="Nunito"/>
                <a:ea typeface="Nunito"/>
                <a:cs typeface="Nunito"/>
                <a:sym typeface="Nunito"/>
              </a:rPr>
              <a:t>Submitted To Prof Swathi J N</a:t>
            </a:r>
            <a:endParaRPr b="1">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type="title"/>
          </p:nvPr>
        </p:nvSpPr>
        <p:spPr>
          <a:xfrm>
            <a:off x="1242550" y="4302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a:t>
            </a:r>
            <a:endParaRPr/>
          </a:p>
        </p:txBody>
      </p:sp>
      <p:sp>
        <p:nvSpPr>
          <p:cNvPr id="332" name="Google Shape;332;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3" name="Google Shape;333;p22"/>
          <p:cNvPicPr preferRelativeResize="0"/>
          <p:nvPr/>
        </p:nvPicPr>
        <p:blipFill>
          <a:blip r:embed="rId3">
            <a:alphaModFix/>
          </a:blip>
          <a:stretch>
            <a:fillRect/>
          </a:stretch>
        </p:blipFill>
        <p:spPr>
          <a:xfrm>
            <a:off x="542500" y="1066550"/>
            <a:ext cx="7791800" cy="401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p:txBody>
      </p:sp>
      <p:sp>
        <p:nvSpPr>
          <p:cNvPr id="339" name="Google Shape;339;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0" name="Google Shape;340;p23"/>
          <p:cNvPicPr preferRelativeResize="0"/>
          <p:nvPr/>
        </p:nvPicPr>
        <p:blipFill>
          <a:blip r:embed="rId3">
            <a:alphaModFix/>
          </a:blip>
          <a:stretch>
            <a:fillRect/>
          </a:stretch>
        </p:blipFill>
        <p:spPr>
          <a:xfrm>
            <a:off x="2481750" y="3228087"/>
            <a:ext cx="2350275" cy="1870262"/>
          </a:xfrm>
          <a:prstGeom prst="rect">
            <a:avLst/>
          </a:prstGeom>
          <a:noFill/>
          <a:ln>
            <a:noFill/>
          </a:ln>
        </p:spPr>
      </p:pic>
      <p:pic>
        <p:nvPicPr>
          <p:cNvPr id="341" name="Google Shape;341;p23"/>
          <p:cNvPicPr preferRelativeResize="0"/>
          <p:nvPr/>
        </p:nvPicPr>
        <p:blipFill>
          <a:blip r:embed="rId4">
            <a:alphaModFix/>
          </a:blip>
          <a:stretch>
            <a:fillRect/>
          </a:stretch>
        </p:blipFill>
        <p:spPr>
          <a:xfrm>
            <a:off x="73900" y="1286725"/>
            <a:ext cx="2350274" cy="1879628"/>
          </a:xfrm>
          <a:prstGeom prst="rect">
            <a:avLst/>
          </a:prstGeom>
          <a:noFill/>
          <a:ln>
            <a:noFill/>
          </a:ln>
        </p:spPr>
      </p:pic>
      <p:pic>
        <p:nvPicPr>
          <p:cNvPr id="342" name="Google Shape;342;p23"/>
          <p:cNvPicPr preferRelativeResize="0"/>
          <p:nvPr/>
        </p:nvPicPr>
        <p:blipFill>
          <a:blip r:embed="rId5">
            <a:alphaModFix/>
          </a:blip>
          <a:stretch>
            <a:fillRect/>
          </a:stretch>
        </p:blipFill>
        <p:spPr>
          <a:xfrm>
            <a:off x="5031038" y="1286733"/>
            <a:ext cx="2459775" cy="1917267"/>
          </a:xfrm>
          <a:prstGeom prst="rect">
            <a:avLst/>
          </a:prstGeom>
          <a:noFill/>
          <a:ln>
            <a:noFill/>
          </a:ln>
        </p:spPr>
      </p:pic>
      <p:pic>
        <p:nvPicPr>
          <p:cNvPr id="343" name="Google Shape;343;p23"/>
          <p:cNvPicPr preferRelativeResize="0"/>
          <p:nvPr/>
        </p:nvPicPr>
        <p:blipFill rotWithShape="1">
          <a:blip r:embed="rId6">
            <a:alphaModFix/>
          </a:blip>
          <a:srcRect b="19888" l="12377" r="45707" t="21426"/>
          <a:stretch/>
        </p:blipFill>
        <p:spPr>
          <a:xfrm>
            <a:off x="73900" y="3247337"/>
            <a:ext cx="2350277" cy="1851001"/>
          </a:xfrm>
          <a:prstGeom prst="rect">
            <a:avLst/>
          </a:prstGeom>
          <a:noFill/>
          <a:ln>
            <a:noFill/>
          </a:ln>
        </p:spPr>
      </p:pic>
      <p:pic>
        <p:nvPicPr>
          <p:cNvPr id="344" name="Google Shape;344;p23"/>
          <p:cNvPicPr preferRelativeResize="0"/>
          <p:nvPr/>
        </p:nvPicPr>
        <p:blipFill rotWithShape="1">
          <a:blip r:embed="rId7">
            <a:alphaModFix/>
          </a:blip>
          <a:srcRect b="21689" l="12590" r="45634" t="20780"/>
          <a:stretch/>
        </p:blipFill>
        <p:spPr>
          <a:xfrm>
            <a:off x="2490087" y="1286725"/>
            <a:ext cx="2475038" cy="191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0" name="Google Shape;350;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1" name="Google Shape;351;p24"/>
          <p:cNvPicPr preferRelativeResize="0"/>
          <p:nvPr/>
        </p:nvPicPr>
        <p:blipFill>
          <a:blip r:embed="rId3">
            <a:alphaModFix/>
          </a:blip>
          <a:stretch>
            <a:fillRect/>
          </a:stretch>
        </p:blipFill>
        <p:spPr>
          <a:xfrm>
            <a:off x="0" y="122590"/>
            <a:ext cx="9144001" cy="48983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Challenges</a:t>
            </a:r>
            <a:endParaRPr sz="3200"/>
          </a:p>
        </p:txBody>
      </p:sp>
      <p:sp>
        <p:nvSpPr>
          <p:cNvPr id="357" name="Google Shape;357;p25"/>
          <p:cNvSpPr txBox="1"/>
          <p:nvPr>
            <p:ph idx="1" type="body"/>
          </p:nvPr>
        </p:nvSpPr>
        <p:spPr>
          <a:xfrm>
            <a:off x="1303800" y="1530800"/>
            <a:ext cx="70305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accuracy of the facial detection system will grossly depend on the number of images in the training dataset. As explained before, we have chosen Kaggle Dataset consisting of 28,709 training images. Therefore, we expect a fairly accurate result. </a:t>
            </a:r>
            <a:endParaRPr sz="1600"/>
          </a:p>
          <a:p>
            <a:pPr indent="-330200" lvl="0" marL="457200" rtl="0" algn="l">
              <a:spcBef>
                <a:spcPts val="0"/>
              </a:spcBef>
              <a:spcAft>
                <a:spcPts val="0"/>
              </a:spcAft>
              <a:buSzPts val="1600"/>
              <a:buChar char="●"/>
            </a:pPr>
            <a:r>
              <a:rPr lang="en" sz="1600"/>
              <a:t>The resolution of the camera used to extract the video of the user is also essential for the accuracy. Our project uses a webcam. Therefore, we have a pre-processing stage where the background noises will we removed to improve accuracy. </a:t>
            </a:r>
            <a:endParaRPr sz="1600"/>
          </a:p>
          <a:p>
            <a:pPr indent="-330200" lvl="0" marL="457200" rtl="0" algn="l">
              <a:spcBef>
                <a:spcPts val="0"/>
              </a:spcBef>
              <a:spcAft>
                <a:spcPts val="0"/>
              </a:spcAft>
              <a:buSzPts val="1600"/>
              <a:buChar char="●"/>
            </a:pPr>
            <a:r>
              <a:rPr lang="en" sz="1600"/>
              <a:t>Even an accurate facial emotion recognition may not give us an insight on the person's thought as sometimes they can be feigned.</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t>
            </a:r>
            <a:endParaRPr/>
          </a:p>
        </p:txBody>
      </p:sp>
      <p:sp>
        <p:nvSpPr>
          <p:cNvPr id="363" name="Google Shape;363;p26"/>
          <p:cNvSpPr txBox="1"/>
          <p:nvPr>
            <p:ph idx="1" type="body"/>
          </p:nvPr>
        </p:nvSpPr>
        <p:spPr>
          <a:xfrm>
            <a:off x="1303800" y="1226625"/>
            <a:ext cx="7030500" cy="3193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500"/>
              <a:t>From the above demonstration presented, we have seen how the facial emotion is detected. To see how well our model has fared, we took into consideration the accuracy. In our project, we measured 3 accuracy methods. </a:t>
            </a:r>
            <a:endParaRPr sz="1500"/>
          </a:p>
          <a:p>
            <a:pPr indent="0" lvl="0" marL="0" rtl="0" algn="l">
              <a:lnSpc>
                <a:spcPct val="105000"/>
              </a:lnSpc>
              <a:spcBef>
                <a:spcPts val="1200"/>
              </a:spcBef>
              <a:spcAft>
                <a:spcPts val="0"/>
              </a:spcAft>
              <a:buNone/>
            </a:pPr>
            <a:r>
              <a:rPr lang="en" sz="1500"/>
              <a:t>Accuracy is measured as correctly predicted class out of all the testing cases. This one is called the standard accuracy formula. It uses false positives, true positives, false negatives and true negatives. </a:t>
            </a:r>
            <a:endParaRPr sz="1500"/>
          </a:p>
          <a:p>
            <a:pPr indent="0" lvl="0" marL="0" rtl="0" algn="l">
              <a:lnSpc>
                <a:spcPct val="105000"/>
              </a:lnSpc>
              <a:spcBef>
                <a:spcPts val="1200"/>
              </a:spcBef>
              <a:spcAft>
                <a:spcPts val="0"/>
              </a:spcAft>
              <a:buNone/>
            </a:pPr>
            <a:r>
              <a:rPr lang="en" sz="1500"/>
              <a:t>The second method we have used is called the prevalence accuracy which is another diagnostic test which uses sensitivity and specificity. </a:t>
            </a:r>
            <a:endParaRPr sz="1500"/>
          </a:p>
          <a:p>
            <a:pPr indent="0" lvl="0" marL="0" rtl="0" algn="l">
              <a:lnSpc>
                <a:spcPct val="105000"/>
              </a:lnSpc>
              <a:spcBef>
                <a:spcPts val="1200"/>
              </a:spcBef>
              <a:spcAft>
                <a:spcPts val="1200"/>
              </a:spcAft>
              <a:buNone/>
            </a:pPr>
            <a:r>
              <a:rPr lang="en" sz="1500"/>
              <a:t>The third method is called percent error which takes into consideration the observed values and the values that are accepted as truth. It informs us about the accuracy of the reading and how much the observed values derives from the truth. The following images are the results observed for each of the images.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idx="1" type="body"/>
          </p:nvPr>
        </p:nvSpPr>
        <p:spPr>
          <a:xfrm>
            <a:off x="1275925" y="721600"/>
            <a:ext cx="35190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t>The following images are the results observed for each of the images. </a:t>
            </a:r>
            <a:endParaRPr sz="1900"/>
          </a:p>
        </p:txBody>
      </p:sp>
      <p:pic>
        <p:nvPicPr>
          <p:cNvPr id="369" name="Google Shape;369;p27"/>
          <p:cNvPicPr preferRelativeResize="0"/>
          <p:nvPr/>
        </p:nvPicPr>
        <p:blipFill>
          <a:blip r:embed="rId3">
            <a:alphaModFix/>
          </a:blip>
          <a:stretch>
            <a:fillRect/>
          </a:stretch>
        </p:blipFill>
        <p:spPr>
          <a:xfrm>
            <a:off x="4488346" y="0"/>
            <a:ext cx="5390608" cy="5143500"/>
          </a:xfrm>
          <a:prstGeom prst="rect">
            <a:avLst/>
          </a:prstGeom>
          <a:noFill/>
          <a:ln>
            <a:noFill/>
          </a:ln>
        </p:spPr>
      </p:pic>
      <p:pic>
        <p:nvPicPr>
          <p:cNvPr id="370" name="Google Shape;370;p27"/>
          <p:cNvPicPr preferRelativeResize="0"/>
          <p:nvPr/>
        </p:nvPicPr>
        <p:blipFill>
          <a:blip r:embed="rId4">
            <a:alphaModFix/>
          </a:blip>
          <a:stretch>
            <a:fillRect/>
          </a:stretch>
        </p:blipFill>
        <p:spPr>
          <a:xfrm>
            <a:off x="619113" y="2173688"/>
            <a:ext cx="3952875" cy="2466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6" name="Google Shape;376;p28"/>
          <p:cNvSpPr txBox="1"/>
          <p:nvPr>
            <p:ph idx="1" type="body"/>
          </p:nvPr>
        </p:nvSpPr>
        <p:spPr>
          <a:xfrm>
            <a:off x="1303800" y="501800"/>
            <a:ext cx="7030500" cy="4029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Over all, our conclusion is that we have built a considerably accurate model based on the percentages that are all 90+ for the first two methods. For the percentage error method, the smaller the percentage derived, the better the accuracy. </a:t>
            </a:r>
            <a:endParaRPr/>
          </a:p>
          <a:p>
            <a:pPr indent="0" lvl="0" marL="0" rtl="0" algn="l">
              <a:spcBef>
                <a:spcPts val="1200"/>
              </a:spcBef>
              <a:spcAft>
                <a:spcPts val="0"/>
              </a:spcAft>
              <a:buNone/>
            </a:pPr>
            <a:r>
              <a:rPr lang="en"/>
              <a:t>Therefore, even by this measure our model is fairly accurate. I</a:t>
            </a:r>
            <a:endParaRPr/>
          </a:p>
          <a:p>
            <a:pPr indent="0" lvl="0" marL="0" rtl="0" algn="l">
              <a:spcBef>
                <a:spcPts val="1200"/>
              </a:spcBef>
              <a:spcAft>
                <a:spcPts val="0"/>
              </a:spcAft>
              <a:buNone/>
            </a:pPr>
            <a:r>
              <a:rPr lang="en"/>
              <a:t>n this project user’s emotions using its facial expression will be detected. Real-time detection of the face and interpreting different facial expressions like happy, sad, angry, afraid, surprise, disgust, and neutral etc. </a:t>
            </a:r>
            <a:endParaRPr/>
          </a:p>
          <a:p>
            <a:pPr indent="0" lvl="0" marL="0" rtl="0" algn="l">
              <a:spcBef>
                <a:spcPts val="1200"/>
              </a:spcBef>
              <a:spcAft>
                <a:spcPts val="0"/>
              </a:spcAft>
              <a:buNone/>
            </a:pPr>
            <a:r>
              <a:rPr lang="en"/>
              <a:t>An automatic facial expression Recognition system will perform detection and site of faces during a cluttered scene, facial feature extraction, and facial expression classification. It provides a proposed model to solve the problems of emotion recognition based on facial recognition in virtual learning environments, and the efficiency and accuracy are considered at the same time. </a:t>
            </a:r>
            <a:endParaRPr/>
          </a:p>
          <a:p>
            <a:pPr indent="0" lvl="0" marL="0" rtl="0" algn="l">
              <a:spcBef>
                <a:spcPts val="1200"/>
              </a:spcBef>
              <a:spcAft>
                <a:spcPts val="1200"/>
              </a:spcAft>
              <a:buNone/>
            </a:pPr>
            <a:r>
              <a:rPr lang="en"/>
              <a:t>This system has ability to monitor people emotions, to discriminate between emotions and label them appropriately and use that emotion information to guide thinking and behaviour of particular person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9"/>
          <p:cNvSpPr txBox="1"/>
          <p:nvPr>
            <p:ph type="title"/>
          </p:nvPr>
        </p:nvSpPr>
        <p:spPr>
          <a:xfrm>
            <a:off x="1273175"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82" name="Google Shape;382;p29"/>
          <p:cNvSpPr txBox="1"/>
          <p:nvPr>
            <p:ph idx="1" type="body"/>
          </p:nvPr>
        </p:nvSpPr>
        <p:spPr>
          <a:xfrm>
            <a:off x="1273175" y="572250"/>
            <a:ext cx="7605600" cy="2541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358"/>
              <a:buNone/>
            </a:pPr>
            <a:r>
              <a:rPr lang="en" sz="922"/>
              <a:t>• https://www.ncbi.nlm.nih.gov/pmc/articles/PMC5856132/ </a:t>
            </a:r>
            <a:endParaRPr sz="922"/>
          </a:p>
          <a:p>
            <a:pPr indent="0" lvl="0" marL="0" rtl="0" algn="l">
              <a:lnSpc>
                <a:spcPct val="105000"/>
              </a:lnSpc>
              <a:spcBef>
                <a:spcPts val="1200"/>
              </a:spcBef>
              <a:spcAft>
                <a:spcPts val="0"/>
              </a:spcAft>
              <a:buSzPts val="358"/>
              <a:buNone/>
            </a:pPr>
            <a:r>
              <a:rPr lang="en" sz="922"/>
              <a:t>• https://www.researchgate.net/publication/227031714_Facial_ Expression_Recognition </a:t>
            </a:r>
            <a:endParaRPr sz="922"/>
          </a:p>
          <a:p>
            <a:pPr indent="0" lvl="0" marL="0" rtl="0" algn="l">
              <a:lnSpc>
                <a:spcPct val="105000"/>
              </a:lnSpc>
              <a:spcBef>
                <a:spcPts val="1200"/>
              </a:spcBef>
              <a:spcAft>
                <a:spcPts val="0"/>
              </a:spcAft>
              <a:buSzPts val="358"/>
              <a:buNone/>
            </a:pPr>
            <a:r>
              <a:rPr lang="en" sz="922"/>
              <a:t>• http://cs231n.stanford.edu/reports/2016/pdfs/023_Report.pdf </a:t>
            </a:r>
            <a:endParaRPr sz="922"/>
          </a:p>
          <a:p>
            <a:pPr indent="0" lvl="0" marL="0" rtl="0" algn="l">
              <a:lnSpc>
                <a:spcPct val="105000"/>
              </a:lnSpc>
              <a:spcBef>
                <a:spcPts val="1200"/>
              </a:spcBef>
              <a:spcAft>
                <a:spcPts val="0"/>
              </a:spcAft>
              <a:buSzPts val="358"/>
              <a:buNone/>
            </a:pPr>
            <a:r>
              <a:rPr lang="en" sz="922"/>
              <a:t>• </a:t>
            </a:r>
            <a:r>
              <a:rPr lang="en" sz="922" u="sng">
                <a:solidFill>
                  <a:schemeClr val="hlink"/>
                </a:solidFill>
                <a:hlinkClick r:id="rId3"/>
              </a:rPr>
              <a:t>https://www.ijert.org/research/effective-emotion-recognitionof-expressions-from-facial-featuresIJERTCONV5IS06002.pdf</a:t>
            </a:r>
            <a:endParaRPr sz="922"/>
          </a:p>
          <a:p>
            <a:pPr indent="0" lvl="0" marL="0" rtl="0" algn="l">
              <a:lnSpc>
                <a:spcPct val="105000"/>
              </a:lnSpc>
              <a:spcBef>
                <a:spcPts val="1200"/>
              </a:spcBef>
              <a:spcAft>
                <a:spcPts val="0"/>
              </a:spcAft>
              <a:buSzPts val="358"/>
              <a:buNone/>
            </a:pPr>
            <a:r>
              <a:rPr lang="en" sz="922"/>
              <a:t> • https://www.mdpi.com/1424-8220/18/2/40 • </a:t>
            </a:r>
            <a:r>
              <a:rPr lang="en" sz="922" u="sng">
                <a:solidFill>
                  <a:schemeClr val="hlink"/>
                </a:solidFill>
                <a:hlinkClick r:id="rId4"/>
              </a:rPr>
              <a:t>https://www.ijeat.org/wp-content/uploads/papers/v8i6S/F10190886S19.pdf</a:t>
            </a:r>
            <a:endParaRPr sz="922"/>
          </a:p>
          <a:p>
            <a:pPr indent="0" lvl="0" marL="0" rtl="0" algn="l">
              <a:lnSpc>
                <a:spcPct val="105000"/>
              </a:lnSpc>
              <a:spcBef>
                <a:spcPts val="1200"/>
              </a:spcBef>
              <a:spcAft>
                <a:spcPts val="0"/>
              </a:spcAft>
              <a:buSzPts val="358"/>
              <a:buNone/>
            </a:pPr>
            <a:r>
              <a:rPr lang="en" sz="922"/>
              <a:t> • https://www.irjet.net/archives/V3/i2/IRJET-V3I284.pdf </a:t>
            </a:r>
            <a:endParaRPr sz="922"/>
          </a:p>
          <a:p>
            <a:pPr indent="0" lvl="0" marL="0" rtl="0" algn="l">
              <a:lnSpc>
                <a:spcPct val="105000"/>
              </a:lnSpc>
              <a:spcBef>
                <a:spcPts val="1200"/>
              </a:spcBef>
              <a:spcAft>
                <a:spcPts val="0"/>
              </a:spcAft>
              <a:buSzPts val="358"/>
              <a:buNone/>
            </a:pPr>
            <a:r>
              <a:rPr lang="en" sz="922"/>
              <a:t>• https://www.ncbi.nlm.nih.gov/pmc/articles/PMC5856132/ • https://arxiv.org/pdf/1910.05602.pdf </a:t>
            </a:r>
            <a:endParaRPr sz="922"/>
          </a:p>
          <a:p>
            <a:pPr indent="0" lvl="0" marL="0" rtl="0" algn="l">
              <a:lnSpc>
                <a:spcPct val="105000"/>
              </a:lnSpc>
              <a:spcBef>
                <a:spcPts val="1200"/>
              </a:spcBef>
              <a:spcAft>
                <a:spcPts val="0"/>
              </a:spcAft>
              <a:buSzPts val="358"/>
              <a:buNone/>
            </a:pPr>
            <a:r>
              <a:rPr lang="en" sz="922"/>
              <a:t>• https://link.springer.com/article/10.1007/s12652-017-0636-8 • https://link.springer.com/article/10.3758/s13428-017-0996-1 </a:t>
            </a:r>
            <a:endParaRPr sz="922"/>
          </a:p>
          <a:p>
            <a:pPr indent="0" lvl="0" marL="0" rtl="0" algn="l">
              <a:lnSpc>
                <a:spcPct val="105000"/>
              </a:lnSpc>
              <a:spcBef>
                <a:spcPts val="1200"/>
              </a:spcBef>
              <a:spcAft>
                <a:spcPts val="0"/>
              </a:spcAft>
              <a:buSzPts val="358"/>
              <a:buNone/>
            </a:pPr>
            <a:r>
              <a:rPr lang="en" sz="922"/>
              <a:t>• https://www.researchgate.net/publication/332518418_Emotion_recognition_from_facial_expression_using_deep_convolutional_neural_network </a:t>
            </a:r>
            <a:endParaRPr sz="922"/>
          </a:p>
          <a:p>
            <a:pPr indent="0" lvl="0" marL="0" rtl="0" algn="l">
              <a:lnSpc>
                <a:spcPct val="105000"/>
              </a:lnSpc>
              <a:spcBef>
                <a:spcPts val="1200"/>
              </a:spcBef>
              <a:spcAft>
                <a:spcPts val="0"/>
              </a:spcAft>
              <a:buSzPts val="358"/>
              <a:buNone/>
            </a:pPr>
            <a:r>
              <a:rPr lang="en" sz="922"/>
              <a:t>• https://www.researchgate.net/publication/320402070_Enhancing_CNN_with_Preprocessing_Stage_in_Automatic_ Emotion_Recognition</a:t>
            </a:r>
            <a:endParaRPr sz="922"/>
          </a:p>
          <a:p>
            <a:pPr indent="0" lvl="0" marL="0" rtl="0" algn="l">
              <a:lnSpc>
                <a:spcPct val="105000"/>
              </a:lnSpc>
              <a:spcBef>
                <a:spcPts val="1200"/>
              </a:spcBef>
              <a:spcAft>
                <a:spcPts val="0"/>
              </a:spcAft>
              <a:buSzPts val="358"/>
              <a:buNone/>
            </a:pPr>
            <a:r>
              <a:rPr lang="en" sz="922"/>
              <a:t> • https://www.researchgate.net/publication/332783468_Fuzzy_Emotion_Recognition_Using_Semantic_Facial_Featu res_and_Knowledge-based_Fuzzy </a:t>
            </a:r>
            <a:endParaRPr sz="922"/>
          </a:p>
          <a:p>
            <a:pPr indent="0" lvl="0" marL="0" rtl="0" algn="l">
              <a:lnSpc>
                <a:spcPct val="105000"/>
              </a:lnSpc>
              <a:spcBef>
                <a:spcPts val="1200"/>
              </a:spcBef>
              <a:spcAft>
                <a:spcPts val="0"/>
              </a:spcAft>
              <a:buSzPts val="358"/>
              <a:buNone/>
            </a:pPr>
            <a:r>
              <a:rPr lang="en" sz="922"/>
              <a:t>• https://www.researchgate.net/publication/332783468_Fuzzy_Emotion_Recognition_Using_Semantic_Facial_Featu res_and_Knowledge-based_Fuzzy </a:t>
            </a:r>
            <a:endParaRPr sz="922"/>
          </a:p>
          <a:p>
            <a:pPr indent="0" lvl="0" marL="0" rtl="0" algn="l">
              <a:lnSpc>
                <a:spcPct val="105000"/>
              </a:lnSpc>
              <a:spcBef>
                <a:spcPts val="1200"/>
              </a:spcBef>
              <a:spcAft>
                <a:spcPts val="1200"/>
              </a:spcAft>
              <a:buSzPts val="358"/>
              <a:buNone/>
            </a:pPr>
            <a:r>
              <a:rPr lang="en" sz="922"/>
              <a:t>• https://www.researchgate.net/publication/343921384_Feature_Selection_on_2D_and_3D_Geometric_Features_to_ Improve_Facial_Expression_Recognitio</a:t>
            </a:r>
            <a:endParaRPr sz="9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388" name="Google Shape;388;p30"/>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ZATAKIYA DEEP 18BCE0090 </a:t>
            </a:r>
            <a:endParaRPr/>
          </a:p>
          <a:p>
            <a:pPr indent="0" lvl="0" marL="0" rtl="0" algn="l">
              <a:spcBef>
                <a:spcPts val="0"/>
              </a:spcBef>
              <a:spcAft>
                <a:spcPts val="0"/>
              </a:spcAft>
              <a:buNone/>
            </a:pPr>
            <a:r>
              <a:rPr lang="en"/>
              <a:t>SOUMYA VISHWAKARMA 18BCB0086</a:t>
            </a:r>
            <a:endParaRPr/>
          </a:p>
        </p:txBody>
      </p:sp>
      <p:sp>
        <p:nvSpPr>
          <p:cNvPr id="389" name="Google Shape;389;p30"/>
          <p:cNvSpPr txBox="1"/>
          <p:nvPr/>
        </p:nvSpPr>
        <p:spPr>
          <a:xfrm>
            <a:off x="964400" y="964400"/>
            <a:ext cx="733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FFFFFF"/>
              </a:solidFill>
              <a:latin typeface="Nunito"/>
              <a:ea typeface="Nunito"/>
              <a:cs typeface="Nunito"/>
              <a:sym typeface="Nunito"/>
            </a:endParaRPr>
          </a:p>
          <a:p>
            <a:pPr indent="0" lvl="0" marL="0" rtl="0" algn="l">
              <a:spcBef>
                <a:spcPts val="0"/>
              </a:spcBef>
              <a:spcAft>
                <a:spcPts val="0"/>
              </a:spcAft>
              <a:buNone/>
            </a:pPr>
            <a:r>
              <a:rPr b="1" lang="en">
                <a:solidFill>
                  <a:srgbClr val="FFFFFF"/>
                </a:solidFill>
                <a:latin typeface="Nunito"/>
                <a:ea typeface="Nunito"/>
                <a:cs typeface="Nunito"/>
                <a:sym typeface="Nunito"/>
              </a:rPr>
              <a:t>Image Processing (CSE4019) J COMPONENT REVIEW 1</a:t>
            </a:r>
            <a:endParaRPr b="1">
              <a:solidFill>
                <a:srgbClr val="FFFFFF"/>
              </a:solidFill>
              <a:latin typeface="Nunito"/>
              <a:ea typeface="Nunito"/>
              <a:cs typeface="Nunito"/>
              <a:sym typeface="Nunito"/>
            </a:endParaRPr>
          </a:p>
          <a:p>
            <a:pPr indent="0" lvl="0" marL="0" rtl="0" algn="l">
              <a:spcBef>
                <a:spcPts val="0"/>
              </a:spcBef>
              <a:spcAft>
                <a:spcPts val="0"/>
              </a:spcAft>
              <a:buNone/>
            </a:pPr>
            <a:r>
              <a:rPr b="1" lang="en">
                <a:solidFill>
                  <a:srgbClr val="FFFFFF"/>
                </a:solidFill>
                <a:latin typeface="Nunito"/>
                <a:ea typeface="Nunito"/>
                <a:cs typeface="Nunito"/>
                <a:sym typeface="Nunito"/>
              </a:rPr>
              <a:t>Submitted To Prof Swathi J N</a:t>
            </a:r>
            <a:endParaRPr b="1">
              <a:solidFill>
                <a:srgbClr val="FFFFFF"/>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Acknowledgment</a:t>
            </a:r>
            <a:endParaRPr/>
          </a:p>
        </p:txBody>
      </p:sp>
      <p:sp>
        <p:nvSpPr>
          <p:cNvPr id="285" name="Google Shape;285;p14"/>
          <p:cNvSpPr txBox="1"/>
          <p:nvPr>
            <p:ph idx="1" type="body"/>
          </p:nvPr>
        </p:nvSpPr>
        <p:spPr>
          <a:xfrm>
            <a:off x="1303800" y="1697325"/>
            <a:ext cx="7030500" cy="25416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 sz="1600"/>
              <a:t>This is to articulate our deepest gratitude and joy at being bestowed upon with an opportunity to get a project on “Facial Emotion Detection”. We would like to thank all the authors of review reports who have previously worked on related research papers. We would avail this opportunity to express our profound gratitude and indebtedness to Prof. Swathi J N for giving us the opportunity to explore and learn about Image Processing and Automation under her guidance. Lastly, we would also like to thank the sources studying through which we could learn the insights of dealing with image processing.</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291" name="Google Shape;291;p15"/>
          <p:cNvSpPr txBox="1"/>
          <p:nvPr>
            <p:ph idx="1" type="body"/>
          </p:nvPr>
        </p:nvSpPr>
        <p:spPr>
          <a:xfrm>
            <a:off x="1303800" y="1669450"/>
            <a:ext cx="7030500" cy="2541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2602"/>
              <a:t>Objective:</a:t>
            </a:r>
            <a:endParaRPr b="1" sz="2602"/>
          </a:p>
          <a:p>
            <a:pPr indent="0" lvl="0" marL="0" rtl="0" algn="l">
              <a:lnSpc>
                <a:spcPct val="95000"/>
              </a:lnSpc>
              <a:spcBef>
                <a:spcPts val="1200"/>
              </a:spcBef>
              <a:spcAft>
                <a:spcPts val="0"/>
              </a:spcAft>
              <a:buSzPts val="1018"/>
              <a:buNone/>
            </a:pPr>
            <a:r>
              <a:t/>
            </a:r>
            <a:endParaRPr sz="1802"/>
          </a:p>
          <a:p>
            <a:pPr indent="0" lvl="0" marL="0" rtl="0" algn="l">
              <a:lnSpc>
                <a:spcPct val="95000"/>
              </a:lnSpc>
              <a:spcBef>
                <a:spcPts val="1200"/>
              </a:spcBef>
              <a:spcAft>
                <a:spcPts val="0"/>
              </a:spcAft>
              <a:buSzPts val="1018"/>
              <a:buNone/>
            </a:pPr>
            <a:r>
              <a:rPr lang="en" sz="1802"/>
              <a:t> Realtime detection of the face and interpreting different facial expressions like happy, sad, angry, afraid, surprise, disgust, and neutral using image processing. </a:t>
            </a:r>
            <a:endParaRPr sz="1802"/>
          </a:p>
          <a:p>
            <a:pPr indent="0" lvl="0" marL="0" rtl="0" algn="l">
              <a:lnSpc>
                <a:spcPct val="95000"/>
              </a:lnSpc>
              <a:spcBef>
                <a:spcPts val="1200"/>
              </a:spcBef>
              <a:spcAft>
                <a:spcPts val="1200"/>
              </a:spcAft>
              <a:buSzPts val="1018"/>
              <a:buNone/>
            </a:pPr>
            <a:r>
              <a:t/>
            </a:r>
            <a:endParaRPr sz="180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idx="1" type="body"/>
          </p:nvPr>
        </p:nvSpPr>
        <p:spPr>
          <a:xfrm>
            <a:off x="1234100" y="576900"/>
            <a:ext cx="7030500" cy="3989700"/>
          </a:xfrm>
          <a:prstGeom prst="rect">
            <a:avLst/>
          </a:prstGeom>
        </p:spPr>
        <p:txBody>
          <a:bodyPr anchorCtr="0" anchor="t" bIns="91425" lIns="91425" spcFirstLastPara="1" rIns="91425" wrap="square" tIns="91425">
            <a:normAutofit fontScale="40000" lnSpcReduction="10000"/>
          </a:bodyPr>
          <a:lstStyle/>
          <a:p>
            <a:pPr indent="0" lvl="0" marL="0" rtl="0" algn="l">
              <a:lnSpc>
                <a:spcPct val="95000"/>
              </a:lnSpc>
              <a:spcBef>
                <a:spcPts val="0"/>
              </a:spcBef>
              <a:spcAft>
                <a:spcPts val="0"/>
              </a:spcAft>
              <a:buClr>
                <a:srgbClr val="000000"/>
              </a:buClr>
              <a:buSzPct val="56449"/>
              <a:buFont typeface="Arial"/>
              <a:buNone/>
            </a:pPr>
            <a:r>
              <a:t/>
            </a:r>
            <a:endParaRPr sz="1802"/>
          </a:p>
          <a:p>
            <a:pPr indent="0" lvl="0" marL="0" rtl="0" algn="l">
              <a:lnSpc>
                <a:spcPct val="95000"/>
              </a:lnSpc>
              <a:spcBef>
                <a:spcPts val="1200"/>
              </a:spcBef>
              <a:spcAft>
                <a:spcPts val="0"/>
              </a:spcAft>
              <a:buNone/>
            </a:pPr>
            <a:r>
              <a:rPr b="1" lang="en" sz="5782"/>
              <a:t>Motivation:</a:t>
            </a:r>
            <a:endParaRPr b="1" sz="5782"/>
          </a:p>
          <a:p>
            <a:pPr indent="0" lvl="0" marL="0" rtl="0" algn="l">
              <a:lnSpc>
                <a:spcPct val="95000"/>
              </a:lnSpc>
              <a:spcBef>
                <a:spcPts val="1200"/>
              </a:spcBef>
              <a:spcAft>
                <a:spcPts val="0"/>
              </a:spcAft>
              <a:buNone/>
            </a:pPr>
            <a:r>
              <a:t/>
            </a:r>
            <a:endParaRPr b="1" sz="5782"/>
          </a:p>
          <a:p>
            <a:pPr indent="-326586" lvl="0" marL="457200" rtl="0" algn="l">
              <a:lnSpc>
                <a:spcPct val="95000"/>
              </a:lnSpc>
              <a:spcBef>
                <a:spcPts val="1200"/>
              </a:spcBef>
              <a:spcAft>
                <a:spcPts val="0"/>
              </a:spcAft>
              <a:buSzPct val="100000"/>
              <a:buChar char="●"/>
            </a:pPr>
            <a:r>
              <a:rPr lang="en" sz="3857"/>
              <a:t> Humans often have different moods and facial expressions changes accordingly. Human emotion recognition plays a very important role in social relations. </a:t>
            </a:r>
            <a:endParaRPr sz="3857"/>
          </a:p>
          <a:p>
            <a:pPr indent="-326586" lvl="0" marL="457200" rtl="0" algn="l">
              <a:lnSpc>
                <a:spcPct val="95000"/>
              </a:lnSpc>
              <a:spcBef>
                <a:spcPts val="0"/>
              </a:spcBef>
              <a:spcAft>
                <a:spcPts val="0"/>
              </a:spcAft>
              <a:buSzPct val="100000"/>
              <a:buChar char="●"/>
            </a:pPr>
            <a:r>
              <a:rPr lang="en" sz="3857"/>
              <a:t>The automatic recognition of emotions has been an active analysis topic from early eras. In this deep system user’s emotions using its facial expression will be detected. </a:t>
            </a:r>
            <a:endParaRPr sz="3857"/>
          </a:p>
          <a:p>
            <a:pPr indent="-326586" lvl="0" marL="457200" rtl="0" algn="l">
              <a:lnSpc>
                <a:spcPct val="95000"/>
              </a:lnSpc>
              <a:spcBef>
                <a:spcPts val="0"/>
              </a:spcBef>
              <a:spcAft>
                <a:spcPts val="0"/>
              </a:spcAft>
              <a:buSzPct val="100000"/>
              <a:buChar char="●"/>
            </a:pPr>
            <a:r>
              <a:rPr lang="en" sz="3857"/>
              <a:t>An automatic facial expression recognition system has to perform detection and site of faces during a cluttered scene, facial feature extraction, and facial expression classification. </a:t>
            </a:r>
            <a:endParaRPr sz="3857"/>
          </a:p>
          <a:p>
            <a:pPr indent="-326586" lvl="0" marL="457200" rtl="0" algn="l">
              <a:lnSpc>
                <a:spcPct val="95000"/>
              </a:lnSpc>
              <a:spcBef>
                <a:spcPts val="0"/>
              </a:spcBef>
              <a:spcAft>
                <a:spcPts val="0"/>
              </a:spcAft>
              <a:buSzPct val="100000"/>
              <a:buChar char="●"/>
            </a:pPr>
            <a:r>
              <a:rPr lang="en" sz="3857"/>
              <a:t>This system has ability to monitor people emotions, to discriminate between emotions and label them appropriately and use that emotion information to guide thinking and behavior of particular person</a:t>
            </a:r>
            <a:endParaRPr sz="335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7956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Specification &amp; Goals</a:t>
            </a:r>
            <a:endParaRPr/>
          </a:p>
        </p:txBody>
      </p:sp>
      <p:sp>
        <p:nvSpPr>
          <p:cNvPr id="302" name="Google Shape;302;p17"/>
          <p:cNvSpPr txBox="1"/>
          <p:nvPr>
            <p:ph idx="1" type="body"/>
          </p:nvPr>
        </p:nvSpPr>
        <p:spPr>
          <a:xfrm>
            <a:off x="1303800" y="1794900"/>
            <a:ext cx="7030500" cy="31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Emotion recognition methods can be divided into two main groups: </a:t>
            </a:r>
            <a:endParaRPr sz="1700"/>
          </a:p>
          <a:p>
            <a:pPr indent="0" lvl="0" marL="0" rtl="0" algn="l">
              <a:spcBef>
                <a:spcPts val="1200"/>
              </a:spcBef>
              <a:spcAft>
                <a:spcPts val="0"/>
              </a:spcAft>
              <a:buNone/>
            </a:pPr>
            <a:r>
              <a:rPr lang="en" sz="1700"/>
              <a:t>• First group work on static images and second one work on dynamic image sequences. In the static approaches, temporal information is not considered and they just use current image information, while in the dynamic approaches images temporal information used in order to recognize expressed emotion in frame sequences. </a:t>
            </a:r>
            <a:endParaRPr sz="1700"/>
          </a:p>
          <a:p>
            <a:pPr indent="0" lvl="0" marL="0" rtl="0" algn="l">
              <a:spcBef>
                <a:spcPts val="1200"/>
              </a:spcBef>
              <a:spcAft>
                <a:spcPts val="120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8" name="Google Shape;308;p18"/>
          <p:cNvSpPr txBox="1"/>
          <p:nvPr>
            <p:ph idx="1" type="body"/>
          </p:nvPr>
        </p:nvSpPr>
        <p:spPr>
          <a:xfrm>
            <a:off x="1303800" y="459175"/>
            <a:ext cx="7030500" cy="31935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None/>
            </a:pPr>
            <a:r>
              <a:rPr lang="en" sz="1800"/>
              <a:t>• Automatic emotion expression recognition includes three steps: face image acquisition, feature extraction, and facial emotion expression recognition. In the optimal extracted features, with in class variations of expression should be minimum while between-class variations should be maximum. If the extracted features are not suite for task in hand and do not have enough information, even the best classifier may be unsuccessful to have best performance. </a:t>
            </a:r>
            <a:endParaRPr sz="1800"/>
          </a:p>
          <a:p>
            <a:pPr indent="0" lvl="0" marL="0" rtl="0" algn="just">
              <a:lnSpc>
                <a:spcPct val="105000"/>
              </a:lnSpc>
              <a:spcBef>
                <a:spcPts val="1200"/>
              </a:spcBef>
              <a:spcAft>
                <a:spcPts val="1200"/>
              </a:spcAft>
              <a:buNone/>
            </a:pPr>
            <a:r>
              <a:rPr lang="en" sz="1800"/>
              <a:t>Feature extraction for emotion recognition can be divided into two approaches: Geometric featurebased methods and appearance-based methods. In the first methods, location and shape of parts of the face such as eyes, mouth, eyebrows and nose are considered, while in the second methods, particular regions or whole of face are considered.</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Technical Specification</a:t>
            </a:r>
            <a:endParaRPr/>
          </a:p>
        </p:txBody>
      </p:sp>
      <p:sp>
        <p:nvSpPr>
          <p:cNvPr id="314" name="Google Shape;314;p19"/>
          <p:cNvSpPr txBox="1"/>
          <p:nvPr>
            <p:ph idx="1" type="body"/>
          </p:nvPr>
        </p:nvSpPr>
        <p:spPr>
          <a:xfrm>
            <a:off x="1178350" y="1658750"/>
            <a:ext cx="7030500" cy="34164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lang="en" sz="1500"/>
              <a:t>This project runs on top of a Convolutional Neural Network (CNN) that is built with the help of Keras whose backend is TensorFlow in Python. </a:t>
            </a:r>
            <a:endParaRPr sz="1500"/>
          </a:p>
          <a:p>
            <a:pPr indent="-323850" lvl="0" marL="457200" rtl="0" algn="just">
              <a:spcBef>
                <a:spcPts val="0"/>
              </a:spcBef>
              <a:spcAft>
                <a:spcPts val="0"/>
              </a:spcAft>
              <a:buSzPts val="1500"/>
              <a:buChar char="●"/>
            </a:pPr>
            <a:r>
              <a:rPr lang="en" sz="1500"/>
              <a:t>We have taken spider environment to run the code. </a:t>
            </a:r>
            <a:endParaRPr sz="1500"/>
          </a:p>
          <a:p>
            <a:pPr indent="-323850" lvl="0" marL="457200" rtl="0" algn="just">
              <a:spcBef>
                <a:spcPts val="0"/>
              </a:spcBef>
              <a:spcAft>
                <a:spcPts val="0"/>
              </a:spcAft>
              <a:buSzPts val="1500"/>
              <a:buChar char="●"/>
            </a:pPr>
            <a:r>
              <a:rPr lang="en" sz="1500"/>
              <a:t>In this project, we used a dataset provided by Kaggle website, which consists of about 37,000 wellstructured 48 × 48 pixel grayscale images of faces. </a:t>
            </a:r>
            <a:endParaRPr sz="1500"/>
          </a:p>
          <a:p>
            <a:pPr indent="-323850" lvl="0" marL="457200" rtl="0" algn="just">
              <a:spcBef>
                <a:spcPts val="0"/>
              </a:spcBef>
              <a:spcAft>
                <a:spcPts val="0"/>
              </a:spcAft>
              <a:buSzPts val="1500"/>
              <a:buChar char="●"/>
            </a:pPr>
            <a:r>
              <a:rPr lang="en" sz="1500"/>
              <a:t>The images are processed in such a way that the faces are almost centered and each face occupies about the same amount of space in each image. </a:t>
            </a:r>
            <a:endParaRPr sz="1500"/>
          </a:p>
          <a:p>
            <a:pPr indent="0" lvl="0" marL="457200" rtl="0" algn="just">
              <a:spcBef>
                <a:spcPts val="1200"/>
              </a:spcBef>
              <a:spcAft>
                <a:spcPts val="1200"/>
              </a:spcAft>
              <a:buNone/>
            </a:pPr>
            <a:r>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0" name="Google Shape;320;p20"/>
          <p:cNvSpPr txBox="1"/>
          <p:nvPr>
            <p:ph idx="1" type="body"/>
          </p:nvPr>
        </p:nvSpPr>
        <p:spPr>
          <a:xfrm>
            <a:off x="1303800" y="780575"/>
            <a:ext cx="7030500" cy="37512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SzPts val="1500"/>
              <a:buChar char="●"/>
            </a:pPr>
            <a:r>
              <a:rPr lang="en" sz="1500"/>
              <a:t>Each image has to be categorized into one of the seven classes that express different facial emotions. </a:t>
            </a:r>
            <a:br>
              <a:rPr lang="en" sz="1500"/>
            </a:br>
            <a:r>
              <a:rPr lang="en" sz="1500"/>
              <a:t>These facial emotions have been categorized as: </a:t>
            </a:r>
            <a:br>
              <a:rPr lang="en" sz="1500"/>
            </a:br>
            <a:r>
              <a:rPr lang="en" sz="1500"/>
              <a:t>	0=Angry, </a:t>
            </a:r>
            <a:br>
              <a:rPr lang="en" sz="1500"/>
            </a:br>
            <a:r>
              <a:rPr lang="en" sz="1500"/>
              <a:t>	1=Disgust, </a:t>
            </a:r>
            <a:br>
              <a:rPr lang="en" sz="1500"/>
            </a:br>
            <a:r>
              <a:rPr lang="en" sz="1500"/>
              <a:t>	2=Fear, </a:t>
            </a:r>
            <a:br>
              <a:rPr lang="en" sz="1500"/>
            </a:br>
            <a:r>
              <a:rPr lang="en" sz="1500"/>
              <a:t>	3=Happy, </a:t>
            </a:r>
            <a:br>
              <a:rPr lang="en" sz="1500"/>
            </a:br>
            <a:r>
              <a:rPr lang="en" sz="1500"/>
              <a:t>	4=Sad, </a:t>
            </a:r>
            <a:br>
              <a:rPr lang="en" sz="1500"/>
            </a:br>
            <a:r>
              <a:rPr lang="en" sz="1500"/>
              <a:t>	5=Surprise, and </a:t>
            </a:r>
            <a:br>
              <a:rPr lang="en" sz="1500"/>
            </a:br>
            <a:r>
              <a:rPr lang="en" sz="1500"/>
              <a:t>	6=Neutral. </a:t>
            </a:r>
            <a:endParaRPr sz="1500"/>
          </a:p>
          <a:p>
            <a:pPr indent="-323850" lvl="0" marL="457200" rtl="0" algn="just">
              <a:spcBef>
                <a:spcPts val="0"/>
              </a:spcBef>
              <a:spcAft>
                <a:spcPts val="0"/>
              </a:spcAft>
              <a:buSzPts val="1500"/>
              <a:buChar char="●"/>
            </a:pPr>
            <a:r>
              <a:rPr lang="en" sz="1500"/>
              <a:t>In addition to the image class number (a number between 0 and 6), the given images are divided into three different sets which are training, validation, and test sets.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326" name="Google Shape;326;p21"/>
          <p:cNvSpPr txBox="1"/>
          <p:nvPr>
            <p:ph idx="1" type="body"/>
          </p:nvPr>
        </p:nvSpPr>
        <p:spPr>
          <a:xfrm>
            <a:off x="1303800" y="1505425"/>
            <a:ext cx="7030500" cy="3026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Our project code setup consists of the following steps: </a:t>
            </a:r>
            <a:endParaRPr sz="1600"/>
          </a:p>
          <a:p>
            <a:pPr indent="0" lvl="0" marL="0" rtl="0" algn="just">
              <a:spcBef>
                <a:spcPts val="1200"/>
              </a:spcBef>
              <a:spcAft>
                <a:spcPts val="0"/>
              </a:spcAft>
              <a:buNone/>
            </a:pPr>
            <a:r>
              <a:rPr lang="en" sz="1600"/>
              <a:t>• Detection of face through webcam. We have used OpenCV for image processing tasks where we identify a face from a live webcam feed. </a:t>
            </a:r>
            <a:endParaRPr sz="1600"/>
          </a:p>
          <a:p>
            <a:pPr indent="0" lvl="0" marL="0" rtl="0" algn="just">
              <a:spcBef>
                <a:spcPts val="1200"/>
              </a:spcBef>
              <a:spcAft>
                <a:spcPts val="0"/>
              </a:spcAft>
              <a:buNone/>
            </a:pPr>
            <a:r>
              <a:rPr lang="en" sz="1600"/>
              <a:t>• Eliminating the background for better performance. </a:t>
            </a:r>
            <a:endParaRPr sz="1600"/>
          </a:p>
          <a:p>
            <a:pPr indent="0" lvl="0" marL="0" rtl="0" algn="just">
              <a:spcBef>
                <a:spcPts val="1200"/>
              </a:spcBef>
              <a:spcAft>
                <a:spcPts val="0"/>
              </a:spcAft>
              <a:buNone/>
            </a:pPr>
            <a:r>
              <a:rPr lang="en" sz="1600"/>
              <a:t>• Detection the facial coordinates and happy it in the datasets. </a:t>
            </a:r>
            <a:endParaRPr sz="1600"/>
          </a:p>
          <a:p>
            <a:pPr indent="0" lvl="0" marL="0" rtl="0" algn="just">
              <a:spcBef>
                <a:spcPts val="1200"/>
              </a:spcBef>
              <a:spcAft>
                <a:spcPts val="1200"/>
              </a:spcAft>
              <a:buNone/>
            </a:pPr>
            <a:r>
              <a:rPr lang="en" sz="1600"/>
              <a:t>• The facial emotions that can be detected and classified by this system are Happy, Sad, Anger, Surprise and Neutral.</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